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50"/>
  </p:notesMasterIdLst>
  <p:sldIdLst>
    <p:sldId id="390" r:id="rId4"/>
    <p:sldId id="377" r:id="rId5"/>
    <p:sldId id="363" r:id="rId6"/>
    <p:sldId id="360" r:id="rId7"/>
    <p:sldId id="367" r:id="rId8"/>
    <p:sldId id="364" r:id="rId9"/>
    <p:sldId id="276" r:id="rId10"/>
    <p:sldId id="374" r:id="rId11"/>
    <p:sldId id="391" r:id="rId12"/>
    <p:sldId id="375" r:id="rId13"/>
    <p:sldId id="378" r:id="rId14"/>
    <p:sldId id="274" r:id="rId15"/>
    <p:sldId id="259" r:id="rId16"/>
    <p:sldId id="277" r:id="rId17"/>
    <p:sldId id="262" r:id="rId18"/>
    <p:sldId id="258" r:id="rId19"/>
    <p:sldId id="271" r:id="rId20"/>
    <p:sldId id="272" r:id="rId21"/>
    <p:sldId id="268" r:id="rId22"/>
    <p:sldId id="362" r:id="rId23"/>
    <p:sldId id="342" r:id="rId24"/>
    <p:sldId id="257" r:id="rId25"/>
    <p:sldId id="370" r:id="rId26"/>
    <p:sldId id="264" r:id="rId27"/>
    <p:sldId id="281" r:id="rId28"/>
    <p:sldId id="359" r:id="rId29"/>
    <p:sldId id="383" r:id="rId30"/>
    <p:sldId id="278" r:id="rId31"/>
    <p:sldId id="279" r:id="rId32"/>
    <p:sldId id="384" r:id="rId33"/>
    <p:sldId id="386" r:id="rId34"/>
    <p:sldId id="385" r:id="rId35"/>
    <p:sldId id="368" r:id="rId36"/>
    <p:sldId id="275" r:id="rId37"/>
    <p:sldId id="353" r:id="rId38"/>
    <p:sldId id="379" r:id="rId39"/>
    <p:sldId id="373" r:id="rId40"/>
    <p:sldId id="380" r:id="rId41"/>
    <p:sldId id="381" r:id="rId42"/>
    <p:sldId id="382" r:id="rId43"/>
    <p:sldId id="356" r:id="rId44"/>
    <p:sldId id="389" r:id="rId45"/>
    <p:sldId id="392" r:id="rId46"/>
    <p:sldId id="388" r:id="rId47"/>
    <p:sldId id="355" r:id="rId48"/>
    <p:sldId id="266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9647A3-7DC7-2D95-CE4B-3BF7FE7C72C5}" v="5" dt="2025-06-24T15:14:27.1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64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55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4D67B0-4016-455F-9A8D-88DBEFB3D388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2691D-20DA-4B20-8CD6-D12E58B62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42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06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2691D-20DA-4B20-8CD6-D12E58B6265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77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D77AA-1035-4B76-A6EB-688E3B346E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602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CBE88-2B9E-DDBD-0619-79EEDEFF97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93E769-0392-4249-DA0F-F44A2B46BF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21228-A9C5-E704-0DA6-E1B16FBCD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5070-4E2B-477D-A800-DC29D3D55BE6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A277B-DE62-B580-38E0-9592F5E2B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C9D51-5B24-9B3D-8C4A-0DE7052C3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80F27-80A1-41F5-B6F9-A67BCC862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21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318BC-2856-B655-8B5B-F1DD27C88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9AAE39-1ED2-417D-A8CD-D48CC09FAC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59DDC-AD11-56AB-2C15-2E0F5B0DC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5070-4E2B-477D-A800-DC29D3D55BE6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DBD43-5FCC-C284-F34D-26FB2A8FC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CCF3C-C093-5340-6F2A-56D9CA6C0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80F27-80A1-41F5-B6F9-A67BCC862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9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1086F0-7669-73C0-0F69-EC783F4105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7FB2B7-89BF-AC27-8325-3102E31399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6DF1B-5EDC-403F-7093-ABB355D30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5070-4E2B-477D-A800-DC29D3D55BE6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37C7D-685D-4CC8-817A-1A954BBAD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AEBBC-1015-0C6F-6C16-EF4B3EA8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80F27-80A1-41F5-B6F9-A67BCC862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626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548245"/>
            <a:ext cx="10515600" cy="224028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18375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42063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59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483427"/>
            <a:ext cx="10515600" cy="27432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5025" y="5257800"/>
            <a:ext cx="105156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cap="all" spc="50" baseline="0">
                <a:solidFill>
                  <a:schemeClr val="bg1"/>
                </a:solidFill>
              </a:defRPr>
            </a:lvl1pPr>
            <a:lvl2pPr marL="365760" indent="0" algn="ctr">
              <a:buNone/>
              <a:defRPr sz="2000" cap="all" spc="50" baseline="0">
                <a:solidFill>
                  <a:schemeClr val="bg1"/>
                </a:solidFill>
              </a:defRPr>
            </a:lvl2pPr>
            <a:lvl3pPr algn="ctr">
              <a:defRPr sz="2000" cap="all" spc="50" baseline="0">
                <a:solidFill>
                  <a:schemeClr val="bg1"/>
                </a:solidFill>
              </a:defRPr>
            </a:lvl3pPr>
            <a:lvl4pPr algn="ctr">
              <a:defRPr sz="2000" cap="all" spc="50" baseline="0">
                <a:solidFill>
                  <a:schemeClr val="bg1"/>
                </a:solidFill>
              </a:defRPr>
            </a:lvl4pPr>
            <a:lvl5pPr algn="ctr">
              <a:defRPr sz="2000" cap="all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349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42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7048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93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92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7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A8E39-AE42-22C0-94B2-91BA80DBE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EAC82-AF21-5B82-9307-C4DD2A9EB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D11E0-03C4-8B67-4951-D493D5242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5070-4E2B-477D-A800-DC29D3D55BE6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EEA31-6F2A-3041-D60F-C7B88DB44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B8FC6-5267-BAFF-F7CF-686368C8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80F27-80A1-41F5-B6F9-A67BCC862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976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2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993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94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57200"/>
            <a:ext cx="1943100" cy="5719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457200"/>
            <a:ext cx="7048500" cy="5719762"/>
          </a:xfrm>
        </p:spPr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5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548245"/>
            <a:ext cx="10515600" cy="224028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325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53006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CF9DE-1FC0-6F7F-FF40-16EA3593FA75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FC905-A9D9-4A8C-B7F8-E5D35E4ED860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D854EC0-799E-689B-8A3F-57290AC8A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803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483427"/>
            <a:ext cx="10515600" cy="27432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5025" y="5257800"/>
            <a:ext cx="105156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cap="all" spc="50" baseline="0">
                <a:solidFill>
                  <a:schemeClr val="bg1"/>
                </a:solidFill>
              </a:defRPr>
            </a:lvl1pPr>
            <a:lvl2pPr marL="365760" indent="0" algn="ctr">
              <a:buNone/>
              <a:defRPr sz="2000" cap="all" spc="50" baseline="0">
                <a:solidFill>
                  <a:schemeClr val="bg1"/>
                </a:solidFill>
              </a:defRPr>
            </a:lvl2pPr>
            <a:lvl3pPr algn="ctr">
              <a:defRPr sz="2000" cap="all" spc="50" baseline="0">
                <a:solidFill>
                  <a:schemeClr val="bg1"/>
                </a:solidFill>
              </a:defRPr>
            </a:lvl3pPr>
            <a:lvl4pPr algn="ctr">
              <a:defRPr sz="2000" cap="all" spc="50" baseline="0">
                <a:solidFill>
                  <a:schemeClr val="bg1"/>
                </a:solidFill>
              </a:defRPr>
            </a:lvl4pPr>
            <a:lvl5pPr algn="ctr">
              <a:defRPr sz="2000" cap="all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5860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06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7048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68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DE3C9-5E18-2A26-2C76-97EFEF208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0B9F5-11E2-60E0-43BE-9988116EB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18249-0898-7A08-4677-5FD4CE80C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5070-4E2B-477D-A800-DC29D3D55BE6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DC8AD-8ECD-B352-B502-7B119A70D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ED0C8-3CA0-1660-382A-316DA0693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80F27-80A1-41F5-B6F9-A67BCC862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89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05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24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374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34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57200"/>
            <a:ext cx="1943100" cy="5719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457200"/>
            <a:ext cx="7048500" cy="5719762"/>
          </a:xfrm>
        </p:spPr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85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10551-CD60-96B0-8F61-220EE2089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1D179-D0AD-338D-0BA2-CA43F1A41B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BFF7AE-FA9A-8A61-602A-4404284E2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2613BF-69EB-3857-E859-49E90B4AA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5070-4E2B-477D-A800-DC29D3D55BE6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E1E136-1CBD-7323-3C63-0949E804E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9649B9-7B44-181B-D79F-281374474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80F27-80A1-41F5-B6F9-A67BCC862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91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79D85-22A6-3FC6-22A8-4F6F69DD9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189AC1-E66F-24FF-2162-87C920283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E8913-88A2-89BE-60EC-32BDB1283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D1723A-0581-155B-67FD-7A3453A66F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49BB70-45A2-7CD4-2013-3BF3022506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F6C283-83B6-F0BD-938A-3C9795964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5070-4E2B-477D-A800-DC29D3D55BE6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59B1A1-6287-56F7-D49E-079A16753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A2BE26-5EBE-5020-7E0F-B37F9E552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80F27-80A1-41F5-B6F9-A67BCC862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2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86DD7-E732-CC28-29B9-EC8C5C1DB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EFEDC6-568F-913C-28C7-3F6254D3D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5070-4E2B-477D-A800-DC29D3D55BE6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E5EEAA-1721-65F9-445B-54723D8BE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B34B7-40B6-4A69-C977-0A1938AD5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80F27-80A1-41F5-B6F9-A67BCC862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92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9D0E7D-9D00-98FC-87EB-C72D9DE4B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5070-4E2B-477D-A800-DC29D3D55BE6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51A981-9E3B-1C34-7A60-A51EA4FED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E8575-99C2-B314-7509-2B86DD5C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80F27-80A1-41F5-B6F9-A67BCC862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78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9A62-5D89-8922-26F4-3622C3D78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38F0D-BB9E-B8A0-9CF5-B96635747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B194B6-6BD4-7F30-61F1-4EBE3CC74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005215-F02A-E6AF-968F-D494C0F1B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5070-4E2B-477D-A800-DC29D3D55BE6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5CBB99-8CA7-3E36-C088-05BAA2E76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F3C15E-3BD6-D663-99FA-2E9E81AE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80F27-80A1-41F5-B6F9-A67BCC862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16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1A84D-47BC-3B05-A422-80C95C14B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DD38DB-8942-4701-34D2-0E8B0180E3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088C1C-3593-A571-4968-8C3C5AD41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8AC3C3-0B7A-A5F5-D743-918DBE4F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5070-4E2B-477D-A800-DC29D3D55BE6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4AF455-8474-1626-E085-CE83223E3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174DC-5F80-0F8C-CCDB-73F0067B3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80F27-80A1-41F5-B6F9-A67BCC862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02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CB6849-24C9-90DC-14A1-4B3CEDFA8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1CE7E2-2F2F-A379-7AF1-67F506F4B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F3049-BCB8-D4F0-69B4-DA2460BF95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DD5070-4E2B-477D-A800-DC29D3D55BE6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455E6-E688-008E-8553-74AD4DD77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1562-4CB0-7E4D-F2DE-7D097F396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780F27-80A1-41F5-B6F9-A67BCC862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68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2020 Griffin Greenhouse Supplies, Inc. | </a:t>
            </a:r>
            <a:r>
              <a:rPr lang="en-US" b="1" dirty="0"/>
              <a:t>Classification:</a:t>
            </a:r>
            <a:r>
              <a:rPr lang="en-US" dirty="0"/>
              <a:t> For Internal Use Only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25562710-7F83-4EFF-ABA8-8E2515EB8F6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49" y="215488"/>
            <a:ext cx="1789230" cy="47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1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25562710-7F83-4EFF-ABA8-8E2515EB8F6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49" y="215488"/>
            <a:ext cx="1789230" cy="470312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9DDCF26-3C95-4823-843F-B02F995792A5}"/>
              </a:ext>
            </a:extLst>
          </p:cNvPr>
          <p:cNvSpPr txBox="1">
            <a:spLocks/>
          </p:cNvSpPr>
          <p:nvPr userDrawn="1"/>
        </p:nvSpPr>
        <p:spPr>
          <a:xfrm>
            <a:off x="11375366" y="6601555"/>
            <a:ext cx="609600" cy="2286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3D0799A-E3DC-497A-8926-5C27249E7CEC}" type="slidenum">
              <a:rPr lang="en-US" sz="1050" smtClean="0">
                <a:solidFill>
                  <a:schemeClr val="bg1"/>
                </a:solidFill>
              </a:rPr>
              <a:pPr algn="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7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8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69.jpeg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5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.flippingbook.com/view/425311918/" TargetMode="External"/><Relationship Id="rId2" Type="http://schemas.openxmlformats.org/officeDocument/2006/relationships/hyperlink" Target="https://dgiprop.com/wp-content/uploads/2024/10/DGI-2025-Summer-Fall-Catalog-Final-for-website-10-28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iewer.joomag.com/sfw-24-online/0640662001717686909/p4" TargetMode="External"/><Relationship Id="rId4" Type="http://schemas.openxmlformats.org/officeDocument/2006/relationships/hyperlink" Target="https://www.plantpeddler.com/wp-content/uploads/2024/11/2025-Plantpeddler-Second-Season-Catalog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Griffin Greenhouse Supplies 2025</a:t>
            </a:r>
            <a:br>
              <a:rPr lang="en-US" sz="2800" dirty="0"/>
            </a:br>
            <a:r>
              <a:rPr lang="en-US" sz="2800" dirty="0"/>
              <a:t> Fall Companion Plants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Date: </a:t>
            </a:r>
            <a:r>
              <a:rPr lang="en-US" dirty="0" err="1"/>
              <a:t>june</a:t>
            </a:r>
            <a:r>
              <a:rPr lang="en-US" dirty="0"/>
              <a:t> 2025</a:t>
            </a:r>
          </a:p>
        </p:txBody>
      </p:sp>
      <p:pic>
        <p:nvPicPr>
          <p:cNvPr id="5" name="Picture 4" descr="A picture containing outdoor, rock, building, stone&#10;&#10;Description automatically generated">
            <a:extLst>
              <a:ext uri="{FF2B5EF4-FFF2-40B4-BE49-F238E27FC236}">
                <a16:creationId xmlns:a16="http://schemas.microsoft.com/office/drawing/2014/main" id="{7CBE2FC1-D523-4293-AF1C-330F7AB4D2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6" t="15247" r="12276" b="5646"/>
          <a:stretch/>
        </p:blipFill>
        <p:spPr>
          <a:xfrm>
            <a:off x="4084320" y="0"/>
            <a:ext cx="4023360" cy="47457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26BDD5-74C2-40AE-A5E1-18CAC251E4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91" t="2413" r="17669" b="28387"/>
          <a:stretch/>
        </p:blipFill>
        <p:spPr>
          <a:xfrm>
            <a:off x="8168640" y="0"/>
            <a:ext cx="4023360" cy="47457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0E928F-779A-4B14-9166-8888C63F76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4" t="14442" r="8578" b="2948"/>
          <a:stretch/>
        </p:blipFill>
        <p:spPr>
          <a:xfrm>
            <a:off x="0" y="0"/>
            <a:ext cx="4023360" cy="474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661DA6-F31F-E850-024E-9116DE74BC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" b="1547"/>
          <a:stretch>
            <a:fillRect/>
          </a:stretch>
        </p:blipFill>
        <p:spPr>
          <a:xfrm>
            <a:off x="1181555" y="778800"/>
            <a:ext cx="4215490" cy="5571066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610C42-A37F-1181-AFA4-5F09CE1EDF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39" r="-4" b="-4"/>
          <a:stretch>
            <a:fillRect/>
          </a:stretch>
        </p:blipFill>
        <p:spPr>
          <a:xfrm>
            <a:off x="6795861" y="786342"/>
            <a:ext cx="4214584" cy="5571066"/>
          </a:xfrm>
          <a:prstGeom prst="rect">
            <a:avLst/>
          </a:prstGeom>
        </p:spPr>
      </p:pic>
      <p:pic>
        <p:nvPicPr>
          <p:cNvPr id="3" name="Picture 2" descr="A logo with a flower&#10;&#10;AI-generated content may be incorrect.">
            <a:extLst>
              <a:ext uri="{FF2B5EF4-FFF2-40B4-BE49-F238E27FC236}">
                <a16:creationId xmlns:a16="http://schemas.microsoft.com/office/drawing/2014/main" id="{CE025B28-9B4F-FB2B-4605-A327B5CE5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90303"/>
            <a:ext cx="713922" cy="667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6C3402-DB21-842A-C1D7-108842567D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3740" y="180975"/>
            <a:ext cx="1981363" cy="59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0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C63180-3178-3519-FF48-26C499B90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276E4CA-F707-2DDF-47D2-81951814F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0FB0E4-5CFF-4AEA-74D9-C0D1F91B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Annuals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C33894F5-4171-EE7E-89DF-F4961FE4B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AC043E-1E0B-D2C0-61EA-3152F1695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397" y="250707"/>
            <a:ext cx="183070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4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B7C0E06-6EE7-4DC1-8358-E6A2581DF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42869E-90B6-04F8-C62A-9A2BE3B968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-28" r="-2" b="6724"/>
          <a:stretch/>
        </p:blipFill>
        <p:spPr>
          <a:xfrm>
            <a:off x="643468" y="518532"/>
            <a:ext cx="4897530" cy="58209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606308-EA61-36F7-DB19-C1665DD528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17306"/>
          <a:stretch>
            <a:fillRect/>
          </a:stretch>
        </p:blipFill>
        <p:spPr>
          <a:xfrm>
            <a:off x="6182942" y="557190"/>
            <a:ext cx="5365590" cy="5743612"/>
          </a:xfrm>
          <a:prstGeom prst="rect">
            <a:avLst/>
          </a:prstGeom>
        </p:spPr>
      </p:pic>
      <p:pic>
        <p:nvPicPr>
          <p:cNvPr id="3" name="Picture 2" descr="A close up of a logo&#10;&#10;AI-generated content may be incorrect.">
            <a:extLst>
              <a:ext uri="{FF2B5EF4-FFF2-40B4-BE49-F238E27FC236}">
                <a16:creationId xmlns:a16="http://schemas.microsoft.com/office/drawing/2014/main" id="{3F3DFDE2-A4F8-6214-D0EA-85F0A95D2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5" y="6300802"/>
            <a:ext cx="2149475" cy="462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FD965F-F596-32E3-05BA-4A49FBC229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8799" y="171450"/>
            <a:ext cx="183070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91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EF3155-011F-609C-B136-9B3424D28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Celosia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F00335-FBBF-ECBD-3248-FC66AE509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359" y="748792"/>
            <a:ext cx="4287689" cy="5550408"/>
          </a:xfrm>
          <a:prstGeom prst="rect">
            <a:avLst/>
          </a:prstGeom>
        </p:spPr>
      </p:pic>
      <p:pic>
        <p:nvPicPr>
          <p:cNvPr id="5" name="Picture 4" descr="A logo with a flower&#10;&#10;AI-generated content may be incorrect.">
            <a:extLst>
              <a:ext uri="{FF2B5EF4-FFF2-40B4-BE49-F238E27FC236}">
                <a16:creationId xmlns:a16="http://schemas.microsoft.com/office/drawing/2014/main" id="{E0C238F0-4586-050D-C5DC-7925556E0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5" y="5886450"/>
            <a:ext cx="882650" cy="825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C53956-6E39-DF3D-3EC9-9D964AD2C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6972" y="0"/>
            <a:ext cx="183070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89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CC0BB9-497E-18C7-DB8E-9AB65F5B4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367" y="643467"/>
            <a:ext cx="4261865" cy="5571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89198B-141C-23AB-3971-4335ED3D5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091" y="643467"/>
            <a:ext cx="4387214" cy="5571066"/>
          </a:xfrm>
          <a:prstGeom prst="rect">
            <a:avLst/>
          </a:prstGeom>
        </p:spPr>
      </p:pic>
      <p:pic>
        <p:nvPicPr>
          <p:cNvPr id="2" name="Picture 1" descr="A close up of a logo&#10;&#10;AI-generated content may be incorrect.">
            <a:extLst>
              <a:ext uri="{FF2B5EF4-FFF2-40B4-BE49-F238E27FC236}">
                <a16:creationId xmlns:a16="http://schemas.microsoft.com/office/drawing/2014/main" id="{3F3DFDE2-A4F8-6214-D0EA-85F0A95D2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7" y="6214533"/>
            <a:ext cx="2149475" cy="462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D02438-9226-1D5D-57D3-42887B40B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8397" y="91017"/>
            <a:ext cx="183070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321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7F4CEC-580C-C691-08DA-C668883D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644815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 dirty="0"/>
              <a:t>Ornamental Cabbage &amp; Kale, 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A278BA-3B6C-09D6-A03E-15B3294B3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84" y="2455845"/>
            <a:ext cx="2736030" cy="36000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5C4013-62CA-B7E0-0A8E-2B6626F564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7863"/>
          <a:stretch/>
        </p:blipFill>
        <p:spPr>
          <a:xfrm>
            <a:off x="4642483" y="2534059"/>
            <a:ext cx="2808031" cy="2236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2BD1D4-5740-9343-66BE-046C55FCE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2539" y="2497006"/>
            <a:ext cx="2835032" cy="3600041"/>
          </a:xfrm>
          <a:prstGeom prst="rect">
            <a:avLst/>
          </a:prstGeom>
        </p:spPr>
      </p:pic>
      <p:pic>
        <p:nvPicPr>
          <p:cNvPr id="3" name="Picture 2" descr="A logo with a flower&#10;&#10;AI-generated content may be incorrect.">
            <a:extLst>
              <a:ext uri="{FF2B5EF4-FFF2-40B4-BE49-F238E27FC236}">
                <a16:creationId xmlns:a16="http://schemas.microsoft.com/office/drawing/2014/main" id="{F728984C-A307-4A71-40A9-02D9E3647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32500"/>
            <a:ext cx="882650" cy="825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178F52-E070-5768-56E5-5300F6ACF7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2993" y="170758"/>
            <a:ext cx="1955784" cy="59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56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489D02-465E-004D-69F1-BC095C570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Ornamental Peppers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D7CAAF-ECEB-3B38-0659-0DDCBBA22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763905"/>
            <a:ext cx="4246061" cy="5550408"/>
          </a:xfrm>
          <a:prstGeom prst="rect">
            <a:avLst/>
          </a:prstGeom>
        </p:spPr>
      </p:pic>
      <p:pic>
        <p:nvPicPr>
          <p:cNvPr id="3" name="Picture 2" descr="A logo with a flower&#10;&#10;AI-generated content may be incorrect.">
            <a:extLst>
              <a:ext uri="{FF2B5EF4-FFF2-40B4-BE49-F238E27FC236}">
                <a16:creationId xmlns:a16="http://schemas.microsoft.com/office/drawing/2014/main" id="{82FEBECB-0F65-17D3-B6CF-ED5F500BE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32500"/>
            <a:ext cx="882650" cy="825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5FA384-7D7B-1AA4-E7F3-A98EE56D9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7447" y="211455"/>
            <a:ext cx="183070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79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1ADC5A-66BC-8FA7-553D-BED603DA7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100"/>
              <a:t>Ornamental Peppers Growing Info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D9AB20-B8A0-1AD6-6D81-98CAA8802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2873472"/>
            <a:ext cx="5614416" cy="31440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CB46A7-59E0-C8FB-1C3A-699CFC9F7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6" y="2880490"/>
            <a:ext cx="5614416" cy="3130036"/>
          </a:xfrm>
          <a:prstGeom prst="rect">
            <a:avLst/>
          </a:prstGeom>
        </p:spPr>
      </p:pic>
      <p:pic>
        <p:nvPicPr>
          <p:cNvPr id="5" name="Picture 4" descr="A close up of a logo&#10;&#10;AI-generated content may be incorrect.">
            <a:extLst>
              <a:ext uri="{FF2B5EF4-FFF2-40B4-BE49-F238E27FC236}">
                <a16:creationId xmlns:a16="http://schemas.microsoft.com/office/drawing/2014/main" id="{3F3DFDE2-A4F8-6214-D0EA-85F0A95D2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06632"/>
            <a:ext cx="2149475" cy="462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3A7C26-255F-E383-F645-4CA262634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8207" y="156106"/>
            <a:ext cx="183070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30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1CFF91-70BB-4278-7622-62C6CE1E4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570AF5-8E39-CEC4-499E-2ABBD56B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/>
              <a:t>Ornamental Peppers– Growing Info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5089E1-931E-5B24-284E-6CF9DDD24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2866454"/>
            <a:ext cx="5614416" cy="31581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E0EBAB-A99F-8934-F49A-43580AAAD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6" y="2873472"/>
            <a:ext cx="5614416" cy="3144072"/>
          </a:xfrm>
          <a:prstGeom prst="rect">
            <a:avLst/>
          </a:prstGeom>
        </p:spPr>
      </p:pic>
      <p:pic>
        <p:nvPicPr>
          <p:cNvPr id="6" name="Picture 5" descr="A close up of a logo&#10;&#10;AI-generated content may be incorrect.">
            <a:extLst>
              <a:ext uri="{FF2B5EF4-FFF2-40B4-BE49-F238E27FC236}">
                <a16:creationId xmlns:a16="http://schemas.microsoft.com/office/drawing/2014/main" id="{3F3DFDE2-A4F8-6214-D0EA-85F0A95D2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69660"/>
            <a:ext cx="2149475" cy="462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C66B3A-75E7-D991-5683-54AA43F63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8207" y="156106"/>
            <a:ext cx="183070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06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AC8F65-D91E-506F-D83E-EA93DD6CE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Petchoa, Petunia or Calibrachoa in Fall Colors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8A7755-4197-A476-74CF-9E3C07B3A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818" y="1041398"/>
            <a:ext cx="6376582" cy="5149089"/>
          </a:xfrm>
          <a:prstGeom prst="rect">
            <a:avLst/>
          </a:prstGeom>
        </p:spPr>
      </p:pic>
      <p:pic>
        <p:nvPicPr>
          <p:cNvPr id="3" name="Picture 2" descr="A logo with a flower&#10;&#10;AI-generated content may be incorrect.">
            <a:extLst>
              <a:ext uri="{FF2B5EF4-FFF2-40B4-BE49-F238E27FC236}">
                <a16:creationId xmlns:a16="http://schemas.microsoft.com/office/drawing/2014/main" id="{8D0319A4-ECDA-8087-58E0-B44DC6AD0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2" y="6190487"/>
            <a:ext cx="614260" cy="574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CF2931-850D-9DF0-8FC6-C42D62B62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6972" y="244474"/>
            <a:ext cx="183070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87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09A73F-CD4E-E242-6516-6D32FEC1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Fall Combination Planters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EE410E-3C1B-8CE2-6570-0334D5F5B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5525" y="233472"/>
            <a:ext cx="2035810" cy="61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4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C07BF6-10F1-4D9C-4C7D-2DBD9B6F8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597" y="643467"/>
            <a:ext cx="4735405" cy="5571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B7A903-29B3-ABAD-456B-9644E3314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285" y="643467"/>
            <a:ext cx="4846827" cy="5571066"/>
          </a:xfrm>
          <a:prstGeom prst="rect">
            <a:avLst/>
          </a:prstGeom>
        </p:spPr>
      </p:pic>
      <p:pic>
        <p:nvPicPr>
          <p:cNvPr id="2" name="Picture 1" descr="A green letter on a white background&#10;&#10;AI-generated content may be incorrect.">
            <a:extLst>
              <a:ext uri="{FF2B5EF4-FFF2-40B4-BE49-F238E27FC236}">
                <a16:creationId xmlns:a16="http://schemas.microsoft.com/office/drawing/2014/main" id="{49112485-C5F2-2EA1-21DA-323295DE6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25" y="6296025"/>
            <a:ext cx="2232870" cy="4861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16E019-FE38-38BC-58FC-8463D51E77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7922" y="219075"/>
            <a:ext cx="183070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98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4BFCCA4-109C-4B21-816E-144FE75C3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CF2C94-CA0C-29B2-4A7F-C1F2648481B9}"/>
              </a:ext>
            </a:extLst>
          </p:cNvPr>
          <p:cNvSpPr txBox="1"/>
          <p:nvPr/>
        </p:nvSpPr>
        <p:spPr>
          <a:xfrm>
            <a:off x="630918" y="643465"/>
            <a:ext cx="3895359" cy="18466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000" b="1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PETUNIA HYBRIDA Fun House™ Black Widow</a:t>
            </a: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0059B5C0-FEC8-4370-AF45-02E3AEF6F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659144"/>
            <a:ext cx="3566160" cy="18288"/>
          </a:xfrm>
          <a:custGeom>
            <a:avLst/>
            <a:gdLst>
              <a:gd name="connsiteX0" fmla="*/ 0 w 3566160"/>
              <a:gd name="connsiteY0" fmla="*/ 0 h 18288"/>
              <a:gd name="connsiteX1" fmla="*/ 665683 w 3566160"/>
              <a:gd name="connsiteY1" fmla="*/ 0 h 18288"/>
              <a:gd name="connsiteX2" fmla="*/ 1331366 w 3566160"/>
              <a:gd name="connsiteY2" fmla="*/ 0 h 18288"/>
              <a:gd name="connsiteX3" fmla="*/ 1818742 w 3566160"/>
              <a:gd name="connsiteY3" fmla="*/ 0 h 18288"/>
              <a:gd name="connsiteX4" fmla="*/ 2413102 w 3566160"/>
              <a:gd name="connsiteY4" fmla="*/ 0 h 18288"/>
              <a:gd name="connsiteX5" fmla="*/ 2936138 w 3566160"/>
              <a:gd name="connsiteY5" fmla="*/ 0 h 18288"/>
              <a:gd name="connsiteX6" fmla="*/ 3566160 w 3566160"/>
              <a:gd name="connsiteY6" fmla="*/ 0 h 18288"/>
              <a:gd name="connsiteX7" fmla="*/ 3566160 w 3566160"/>
              <a:gd name="connsiteY7" fmla="*/ 18288 h 18288"/>
              <a:gd name="connsiteX8" fmla="*/ 2971800 w 3566160"/>
              <a:gd name="connsiteY8" fmla="*/ 18288 h 18288"/>
              <a:gd name="connsiteX9" fmla="*/ 2448763 w 3566160"/>
              <a:gd name="connsiteY9" fmla="*/ 18288 h 18288"/>
              <a:gd name="connsiteX10" fmla="*/ 1854403 w 3566160"/>
              <a:gd name="connsiteY10" fmla="*/ 18288 h 18288"/>
              <a:gd name="connsiteX11" fmla="*/ 1295705 w 3566160"/>
              <a:gd name="connsiteY11" fmla="*/ 18288 h 18288"/>
              <a:gd name="connsiteX12" fmla="*/ 772668 w 3566160"/>
              <a:gd name="connsiteY12" fmla="*/ 18288 h 18288"/>
              <a:gd name="connsiteX13" fmla="*/ 0 w 3566160"/>
              <a:gd name="connsiteY13" fmla="*/ 18288 h 18288"/>
              <a:gd name="connsiteX14" fmla="*/ 0 w 356616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6160" h="18288" fill="none" extrusionOk="0">
                <a:moveTo>
                  <a:pt x="0" y="0"/>
                </a:moveTo>
                <a:cubicBezTo>
                  <a:pt x="222644" y="15773"/>
                  <a:pt x="447078" y="-30288"/>
                  <a:pt x="665683" y="0"/>
                </a:cubicBezTo>
                <a:cubicBezTo>
                  <a:pt x="884288" y="30288"/>
                  <a:pt x="1132425" y="-6167"/>
                  <a:pt x="1331366" y="0"/>
                </a:cubicBezTo>
                <a:cubicBezTo>
                  <a:pt x="1530307" y="6167"/>
                  <a:pt x="1680942" y="17562"/>
                  <a:pt x="1818742" y="0"/>
                </a:cubicBezTo>
                <a:cubicBezTo>
                  <a:pt x="1956542" y="-17562"/>
                  <a:pt x="2130227" y="23032"/>
                  <a:pt x="2413102" y="0"/>
                </a:cubicBezTo>
                <a:cubicBezTo>
                  <a:pt x="2695977" y="-23032"/>
                  <a:pt x="2679988" y="-13260"/>
                  <a:pt x="2936138" y="0"/>
                </a:cubicBezTo>
                <a:cubicBezTo>
                  <a:pt x="3192288" y="13260"/>
                  <a:pt x="3378668" y="16268"/>
                  <a:pt x="3566160" y="0"/>
                </a:cubicBezTo>
                <a:cubicBezTo>
                  <a:pt x="3566199" y="7328"/>
                  <a:pt x="3566779" y="9982"/>
                  <a:pt x="3566160" y="18288"/>
                </a:cubicBezTo>
                <a:cubicBezTo>
                  <a:pt x="3315478" y="45899"/>
                  <a:pt x="3188272" y="-7574"/>
                  <a:pt x="2971800" y="18288"/>
                </a:cubicBezTo>
                <a:cubicBezTo>
                  <a:pt x="2755328" y="44150"/>
                  <a:pt x="2598570" y="34692"/>
                  <a:pt x="2448763" y="18288"/>
                </a:cubicBezTo>
                <a:cubicBezTo>
                  <a:pt x="2298956" y="1884"/>
                  <a:pt x="2011344" y="-7043"/>
                  <a:pt x="1854403" y="18288"/>
                </a:cubicBezTo>
                <a:cubicBezTo>
                  <a:pt x="1697462" y="43619"/>
                  <a:pt x="1444994" y="618"/>
                  <a:pt x="1295705" y="18288"/>
                </a:cubicBezTo>
                <a:cubicBezTo>
                  <a:pt x="1146416" y="35958"/>
                  <a:pt x="965401" y="42167"/>
                  <a:pt x="772668" y="18288"/>
                </a:cubicBezTo>
                <a:cubicBezTo>
                  <a:pt x="579935" y="-5591"/>
                  <a:pt x="352420" y="-19381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566160" h="18288" stroke="0" extrusionOk="0">
                <a:moveTo>
                  <a:pt x="0" y="0"/>
                </a:moveTo>
                <a:cubicBezTo>
                  <a:pt x="169947" y="-5008"/>
                  <a:pt x="340602" y="-17518"/>
                  <a:pt x="594360" y="0"/>
                </a:cubicBezTo>
                <a:cubicBezTo>
                  <a:pt x="848118" y="17518"/>
                  <a:pt x="997921" y="8866"/>
                  <a:pt x="1224382" y="0"/>
                </a:cubicBezTo>
                <a:cubicBezTo>
                  <a:pt x="1450843" y="-8866"/>
                  <a:pt x="1572343" y="8392"/>
                  <a:pt x="1783080" y="0"/>
                </a:cubicBezTo>
                <a:cubicBezTo>
                  <a:pt x="1993817" y="-8392"/>
                  <a:pt x="2266728" y="2126"/>
                  <a:pt x="2448763" y="0"/>
                </a:cubicBezTo>
                <a:cubicBezTo>
                  <a:pt x="2630798" y="-2126"/>
                  <a:pt x="2815508" y="-13843"/>
                  <a:pt x="3043123" y="0"/>
                </a:cubicBezTo>
                <a:cubicBezTo>
                  <a:pt x="3270738" y="13843"/>
                  <a:pt x="3420568" y="2184"/>
                  <a:pt x="3566160" y="0"/>
                </a:cubicBezTo>
                <a:cubicBezTo>
                  <a:pt x="3566487" y="8595"/>
                  <a:pt x="3566088" y="13110"/>
                  <a:pt x="3566160" y="18288"/>
                </a:cubicBezTo>
                <a:cubicBezTo>
                  <a:pt x="3421748" y="9323"/>
                  <a:pt x="3176383" y="-3939"/>
                  <a:pt x="2971800" y="18288"/>
                </a:cubicBezTo>
                <a:cubicBezTo>
                  <a:pt x="2767217" y="40515"/>
                  <a:pt x="2590769" y="4336"/>
                  <a:pt x="2306117" y="18288"/>
                </a:cubicBezTo>
                <a:cubicBezTo>
                  <a:pt x="2021465" y="32240"/>
                  <a:pt x="1860727" y="-9280"/>
                  <a:pt x="1676095" y="18288"/>
                </a:cubicBezTo>
                <a:cubicBezTo>
                  <a:pt x="1491463" y="45856"/>
                  <a:pt x="1329173" y="5765"/>
                  <a:pt x="1153058" y="18288"/>
                </a:cubicBezTo>
                <a:cubicBezTo>
                  <a:pt x="976943" y="30811"/>
                  <a:pt x="895178" y="4751"/>
                  <a:pt x="665683" y="18288"/>
                </a:cubicBezTo>
                <a:cubicBezTo>
                  <a:pt x="436189" y="31825"/>
                  <a:pt x="302924" y="2002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C70602-76E5-09F7-C3C1-A43B5BDA72AF}"/>
              </a:ext>
            </a:extLst>
          </p:cNvPr>
          <p:cNvSpPr txBox="1"/>
          <p:nvPr/>
        </p:nvSpPr>
        <p:spPr>
          <a:xfrm>
            <a:off x="630936" y="2807167"/>
            <a:ext cx="3895522" cy="3386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Experience a burst of thrilling color! Funhouse is a collection, not a series, of unusual colors and patterns.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Vibrant petunias featuring unique flower hues and eye-catching patterns.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Ideal for hanging baskets and patio containers, adding a playful touch to any space.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Retailers adore these standout varieties that captivate consumers.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dirty="0"/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dirty="0"/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Full Sun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Early, Mid, Late Spring, and Summer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Mounding Habit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Medium Vigor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Dimensions 18-22” W x 10-14” 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21CF75-866B-E805-99F2-88DE207AE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946" y="1478644"/>
            <a:ext cx="3099816" cy="2360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60772E-F598-802A-33E5-A19E16C9D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258956"/>
            <a:ext cx="2362200" cy="4665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E73324-61EB-8347-A4A2-821C0E94A1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2624" y="4409454"/>
            <a:ext cx="3099816" cy="1170180"/>
          </a:xfrm>
          <a:prstGeom prst="rect">
            <a:avLst/>
          </a:prstGeom>
        </p:spPr>
      </p:pic>
      <p:pic>
        <p:nvPicPr>
          <p:cNvPr id="14" name="Picture 13" descr="A group of flowers in white buckets&#10;&#10;AI-generated content may be incorrect.">
            <a:extLst>
              <a:ext uri="{FF2B5EF4-FFF2-40B4-BE49-F238E27FC236}">
                <a16:creationId xmlns:a16="http://schemas.microsoft.com/office/drawing/2014/main" id="{230ABE8D-5E95-5642-FF6F-E325C62D96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t="29373" r="44090" b="23562"/>
          <a:stretch/>
        </p:blipFill>
        <p:spPr>
          <a:xfrm>
            <a:off x="8247888" y="3198351"/>
            <a:ext cx="3785616" cy="27686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8B6D37-37D5-5D84-9B9D-D3CA7E772D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8397" y="238125"/>
            <a:ext cx="183070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5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7E36C0-FCD9-6BCB-9699-A31D8B72D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Rudbeckia Sunbeckia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AB09A0-8F88-E78C-9567-0380B6312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2712057"/>
            <a:ext cx="5614416" cy="34669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061630-0067-D729-0B22-C42CE8991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6" y="3343679"/>
            <a:ext cx="5614416" cy="22036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13805A-79DC-8901-3D15-4543E0170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8207" y="180975"/>
            <a:ext cx="183070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38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3BD820-0D94-835D-A2AF-03AC81C86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6" y="714374"/>
            <a:ext cx="9478453" cy="5892763"/>
          </a:xfrm>
          <a:prstGeom prst="rect">
            <a:avLst/>
          </a:prstGeom>
        </p:spPr>
      </p:pic>
      <p:pic>
        <p:nvPicPr>
          <p:cNvPr id="2" name="Picture 1" descr="A close up of a logo&#10;&#10;AI-generated content may be incorrect.">
            <a:extLst>
              <a:ext uri="{FF2B5EF4-FFF2-40B4-BE49-F238E27FC236}">
                <a16:creationId xmlns:a16="http://schemas.microsoft.com/office/drawing/2014/main" id="{BAED9016-D4E2-5BB7-AE8C-31E2030C4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8980"/>
            <a:ext cx="1419225" cy="7690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75F456-62D8-D0F5-43F1-4706B5314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5415" y="161924"/>
            <a:ext cx="183070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00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11764-846C-442D-C6F9-6FC55D666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Rudbeckia Hirta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E5CD2-ACB2-FE77-0EA9-9988E965C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82822"/>
            <a:ext cx="4416181" cy="5791713"/>
          </a:xfrm>
          <a:prstGeom prst="rect">
            <a:avLst/>
          </a:prstGeom>
        </p:spPr>
      </p:pic>
      <p:pic>
        <p:nvPicPr>
          <p:cNvPr id="5" name="Picture 4" descr="A logo with a flower&#10;&#10;AI-generated content may be incorrect.">
            <a:extLst>
              <a:ext uri="{FF2B5EF4-FFF2-40B4-BE49-F238E27FC236}">
                <a16:creationId xmlns:a16="http://schemas.microsoft.com/office/drawing/2014/main" id="{E0C238F0-4586-050D-C5DC-7925556E0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41" y="6032500"/>
            <a:ext cx="882650" cy="825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0C4FB1-0C28-13B1-7FBE-16F18ABCE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288" y="4624113"/>
            <a:ext cx="2505456" cy="21450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983C86-4CB0-8F68-3024-9DE3479019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5255" y="115186"/>
            <a:ext cx="183070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15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A1436A-32D3-9042-5221-DF11A9A79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BA2C5-61CA-8DFF-9C54-7BBAFB10E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 dirty="0"/>
              <a:t>Helianthus Sunfinity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2312C7-4DE6-54A8-FF74-200EAF569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1" y="2170175"/>
            <a:ext cx="4690618" cy="45733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DCE3D7-3D2C-DE07-F93B-B9083B99E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324" y="2170176"/>
            <a:ext cx="6852225" cy="32548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341C08-AC6C-CEDF-A2DB-9237FFA67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6" y="6314106"/>
            <a:ext cx="1740672" cy="3427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FD3454-A5DC-1DF8-D36B-C87F0A042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8031" y="194157"/>
            <a:ext cx="183070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85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FD79B5-2070-B7DB-EB7A-F5A2C0D216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61AB86-5253-3A74-018F-80AA1CC76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6967" y="171831"/>
            <a:ext cx="183070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359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5EBAD0-C30B-39F1-8241-F212D9B4B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70766CB-3586-9FE4-E803-FAC28E011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64E8D4-83EF-2FD0-9E72-8D42C874D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Sunflowers/ Helianthus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426F3503-42C9-22DE-7477-22E0469074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5D1424-BA4D-90E4-6111-C72F9D7AB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476" y="1204208"/>
            <a:ext cx="4597636" cy="5162815"/>
          </a:xfrm>
          <a:prstGeom prst="rect">
            <a:avLst/>
          </a:prstGeom>
        </p:spPr>
      </p:pic>
      <p:pic>
        <p:nvPicPr>
          <p:cNvPr id="6" name="Picture 5" descr="A close up of a logo&#10;&#10;AI-generated content may be incorrect.">
            <a:extLst>
              <a:ext uri="{FF2B5EF4-FFF2-40B4-BE49-F238E27FC236}">
                <a16:creationId xmlns:a16="http://schemas.microsoft.com/office/drawing/2014/main" id="{3F3DFDE2-A4F8-6214-D0EA-85F0A95D2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" y="6218807"/>
            <a:ext cx="2149475" cy="462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B3A57-BDAB-8129-A4E0-AC8B7F978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0112" y="160781"/>
            <a:ext cx="183070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84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D345AA-21AF-A1CB-0015-E9ED5D261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53" y="662067"/>
            <a:ext cx="4572235" cy="5721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CB070B-ED20-7AA3-2515-B83AA32F5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160" y="587229"/>
            <a:ext cx="4616687" cy="56835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68672A-25BA-3152-DE4A-CF1338E98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6111" y="109617"/>
            <a:ext cx="183070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297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35E629-3C47-6056-BF42-57F980D9B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566" y="492481"/>
            <a:ext cx="5046891" cy="61721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48787C-F456-82EA-71DE-4C1617267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35" y="596799"/>
            <a:ext cx="4725147" cy="3378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5F7142-590C-7D4D-1A87-33DCE72E0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35" y="3975278"/>
            <a:ext cx="4725147" cy="2598830"/>
          </a:xfrm>
          <a:prstGeom prst="rect">
            <a:avLst/>
          </a:prstGeom>
        </p:spPr>
      </p:pic>
      <p:pic>
        <p:nvPicPr>
          <p:cNvPr id="2" name="Picture 1" descr="A logo with a flower&#10;&#10;AI-generated content may be incorrect.">
            <a:extLst>
              <a:ext uri="{FF2B5EF4-FFF2-40B4-BE49-F238E27FC236}">
                <a16:creationId xmlns:a16="http://schemas.microsoft.com/office/drawing/2014/main" id="{E63CDBEF-449D-EF55-BD3C-7634A307C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2386" y="5989261"/>
            <a:ext cx="581533" cy="543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BC06DC-8EFC-1811-FBA8-4CA1141650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4759" y="71247"/>
            <a:ext cx="183070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40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B2293A-A07F-8533-1D8E-230A96EA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MUMS</a:t>
            </a:r>
            <a:b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Syngenta</a:t>
            </a:r>
            <a:b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Combos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plant&#10;&#10;AI-generated content may be incorrect.">
            <a:extLst>
              <a:ext uri="{FF2B5EF4-FFF2-40B4-BE49-F238E27FC236}">
                <a16:creationId xmlns:a16="http://schemas.microsoft.com/office/drawing/2014/main" id="{EE184E4D-8176-BEA0-9A16-EFB491221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115626"/>
            <a:ext cx="7214616" cy="45993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341C08-AC6C-CEDF-A2DB-9237FFA67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76" y="6218807"/>
            <a:ext cx="2247274" cy="442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B8681D-F6E7-955F-81A6-33DBA3E1F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8207" y="247650"/>
            <a:ext cx="1943169" cy="58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409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275EAA-3F3D-05B4-767B-52A8CEF6E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A44BE08-B43C-8D1A-263E-5858F742E6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7444F6-A6A2-4D51-DB51-36BA9F501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Pansy Matrix® for Fall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625330EE-5BD4-F415-E309-509F89DA2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logo&#10;&#10;AI-generated content may be incorrect.">
            <a:extLst>
              <a:ext uri="{FF2B5EF4-FFF2-40B4-BE49-F238E27FC236}">
                <a16:creationId xmlns:a16="http://schemas.microsoft.com/office/drawing/2014/main" id="{98235549-0238-5948-28E3-990BF054C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40856"/>
            <a:ext cx="2149475" cy="462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215C58-8DF3-8CA5-40E2-CFD04CA36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857" y="2241297"/>
            <a:ext cx="4775947" cy="3829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9FE968-15A9-EC2A-1D41-F4142C872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316" y="2241297"/>
            <a:ext cx="4547683" cy="3034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3E0DBB-9CD1-0376-ECF3-C44681450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3451" y="141351"/>
            <a:ext cx="183070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945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706148-B5A2-B47B-5FD7-E87679CAF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8D645B4-4B36-D970-2B72-AC988A4A0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2FC74A-A201-441B-A2A8-95E336D26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Cool Wave Pansy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C65095C4-0552-F02D-B02F-8164C0521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logo&#10;&#10;AI-generated content may be incorrect.">
            <a:extLst>
              <a:ext uri="{FF2B5EF4-FFF2-40B4-BE49-F238E27FC236}">
                <a16:creationId xmlns:a16="http://schemas.microsoft.com/office/drawing/2014/main" id="{CF64321A-3FDF-72D7-51F3-0FB0CF26B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9284"/>
            <a:ext cx="2149475" cy="462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9F7BAE-90CB-7923-E82F-19F3DC7F2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555" y="281559"/>
            <a:ext cx="1830705" cy="552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686D5F-6DF7-0C14-37C2-92D05D151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131" y="2084546"/>
            <a:ext cx="7969660" cy="3016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BBB93C-D019-F026-9DF3-A3F6C7E71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1373" y="4306259"/>
            <a:ext cx="4028887" cy="24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85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5DA35A-9B33-A5B1-B669-C819C8440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2D8B95E-1D7E-4F2A-ABB8-366A9277A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743C09-F36E-5EDC-EEE4-BAAEB509A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Top Wave Pansy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EA40A36D-3FB4-E438-EC25-6A7F7AAD5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logo&#10;&#10;AI-generated content may be incorrect.">
            <a:extLst>
              <a:ext uri="{FF2B5EF4-FFF2-40B4-BE49-F238E27FC236}">
                <a16:creationId xmlns:a16="http://schemas.microsoft.com/office/drawing/2014/main" id="{50AAC227-FD8D-F25D-63D6-BC6370540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7822"/>
            <a:ext cx="2149475" cy="462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D571AA-84BD-1854-B05F-7C529BB05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931" y="2190211"/>
            <a:ext cx="5607338" cy="21146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B548B9-F334-14C6-509D-BA526B335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6931" y="4743339"/>
            <a:ext cx="5915668" cy="984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5D6B40-0249-76B9-2276-AC27E65DA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751" y="2190211"/>
            <a:ext cx="4159464" cy="37593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B8BF72-1071-7541-BA94-A67D8C0598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9555" y="257175"/>
            <a:ext cx="183070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44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52C2DF-083B-79E5-E919-0716E4E11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/>
              <a:t>Pansies for Fall 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98C008-915C-95F7-A2EF-057069FDB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00" y="2642616"/>
            <a:ext cx="4728896" cy="3605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062DAC-6D28-A6D1-1A6F-08C356738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6" y="2676968"/>
            <a:ext cx="5614416" cy="3537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341C08-AC6C-CEDF-A2DB-9237FFA67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20384"/>
            <a:ext cx="2391737" cy="4709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9E27AB-4EBB-29CE-411D-41C3671EE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8207" y="180975"/>
            <a:ext cx="183070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133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6C5D25-DE0A-EF2F-B898-6D07D1E61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28B792-76DA-A7F8-3289-72C426DE5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Snapdragons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295564-8354-FA56-A092-194F62B25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559" y="774394"/>
            <a:ext cx="4448368" cy="5556861"/>
          </a:xfrm>
          <a:prstGeom prst="rect">
            <a:avLst/>
          </a:prstGeom>
        </p:spPr>
      </p:pic>
      <p:pic>
        <p:nvPicPr>
          <p:cNvPr id="5" name="Picture 4" descr="A logo with a flower&#10;&#10;AI-generated content may be incorrect.">
            <a:extLst>
              <a:ext uri="{FF2B5EF4-FFF2-40B4-BE49-F238E27FC236}">
                <a16:creationId xmlns:a16="http://schemas.microsoft.com/office/drawing/2014/main" id="{E0C238F0-4586-050D-C5DC-7925556E0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3" y="5918505"/>
            <a:ext cx="882650" cy="825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6E51A2-C465-3A37-2E0A-F03C49D38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6972" y="175156"/>
            <a:ext cx="183070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7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7F496A-C592-A53F-33D0-698F66B8D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950" y="5502675"/>
            <a:ext cx="6215510" cy="14439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ADD419-CBAA-5E59-06B1-885117882A7C}"/>
              </a:ext>
            </a:extLst>
          </p:cNvPr>
          <p:cNvSpPr txBox="1"/>
          <p:nvPr/>
        </p:nvSpPr>
        <p:spPr>
          <a:xfrm>
            <a:off x="655028" y="226921"/>
            <a:ext cx="4571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Snapdragon Sweet Duet ™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93BCE0-E25E-120D-66A4-4B70C4420E9E}"/>
              </a:ext>
            </a:extLst>
          </p:cNvPr>
          <p:cNvSpPr txBox="1"/>
          <p:nvPr/>
        </p:nvSpPr>
        <p:spPr>
          <a:xfrm>
            <a:off x="655028" y="795212"/>
            <a:ext cx="570685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Experience the perfect blend of fragrance and beauty.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This highly fragrant series features stunning, large double flowers in vibrant colors, ensuring strong retail appeal.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Boasting a robust, well-branched structure with abundant secondary blooms.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Ideal for landscapes and premium containers in late spring, early summer, and fall programs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Flowers  1.5 weeks faster when finished under warmer temperatures 76F vs cool  62.5F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 Shade-Full Sun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Flowering- Late Spring-Fall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Upright Habit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Garden Dimensions- 10-14”W x 18”22”H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2.5 qt to 1.5 gal container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2227CE-582F-A31A-0841-40D8981B5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00" y="6299523"/>
            <a:ext cx="2144425" cy="331555"/>
          </a:xfrm>
          <a:prstGeom prst="rect">
            <a:avLst/>
          </a:prstGeom>
        </p:spPr>
      </p:pic>
      <p:pic>
        <p:nvPicPr>
          <p:cNvPr id="6" name="Picture 5" descr="A group of flowers in pots&#10;&#10;AI-generated content may be incorrect.">
            <a:extLst>
              <a:ext uri="{FF2B5EF4-FFF2-40B4-BE49-F238E27FC236}">
                <a16:creationId xmlns:a16="http://schemas.microsoft.com/office/drawing/2014/main" id="{7B9CD2E6-BAD9-45FB-7FEB-C2206843D9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8" t="12000" r="16266"/>
          <a:stretch/>
        </p:blipFill>
        <p:spPr>
          <a:xfrm>
            <a:off x="7105650" y="920789"/>
            <a:ext cx="4626023" cy="45818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9C85D9-4A19-1B4E-9A5D-3D0F72FAC3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7922" y="138266"/>
            <a:ext cx="183070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5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5BEC4A-3C80-A11F-7C68-3EABEA143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3271B42-283A-09D7-8DBE-84298C707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159DC0-787E-17B9-AA7B-5F9EB24B1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Grasses &amp; Millet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F2EC0677-6DDE-0A65-58C2-7A2CA8BAD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34ED26-603C-8E40-5A02-9D6C89F2B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7922" y="250707"/>
            <a:ext cx="183070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1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CDB4D1-036B-36A7-50F5-0943F1034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Pennisetum Rubrum</a:t>
            </a: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B86170-8485-2BEE-1A9E-6A065B6D8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684" y="2056585"/>
            <a:ext cx="3531781" cy="42680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6DDF40-181E-01C9-A91C-4F8BF1B63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866" y="2356166"/>
            <a:ext cx="4496810" cy="3968434"/>
          </a:xfrm>
          <a:prstGeom prst="rect">
            <a:avLst/>
          </a:prstGeom>
        </p:spPr>
      </p:pic>
      <p:pic>
        <p:nvPicPr>
          <p:cNvPr id="11" name="Picture 10" descr="A white and black logo&#10;&#10;AI-generated content may be incorrect.">
            <a:extLst>
              <a:ext uri="{FF2B5EF4-FFF2-40B4-BE49-F238E27FC236}">
                <a16:creationId xmlns:a16="http://schemas.microsoft.com/office/drawing/2014/main" id="{4463F4C2-393B-149F-487F-7A2D23B26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69" y="5638800"/>
            <a:ext cx="1161997" cy="11316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CE895D-5F37-30A7-8F24-43EE43C41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8031" y="257175"/>
            <a:ext cx="183070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05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83BF54-60BF-C949-C51D-4549EFC9E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E17C9A-D7A7-E37B-7E69-4218EDC95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Grasses 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982286-ED54-6C49-ECED-19400F682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834" y="1147962"/>
            <a:ext cx="7214616" cy="5230596"/>
          </a:xfrm>
          <a:prstGeom prst="rect">
            <a:avLst/>
          </a:prstGeom>
        </p:spPr>
      </p:pic>
      <p:pic>
        <p:nvPicPr>
          <p:cNvPr id="3" name="Picture 2" descr="A logo with a flower&#10;&#10;AI-generated content may be incorrect.">
            <a:extLst>
              <a:ext uri="{FF2B5EF4-FFF2-40B4-BE49-F238E27FC236}">
                <a16:creationId xmlns:a16="http://schemas.microsoft.com/office/drawing/2014/main" id="{7E2BAE4A-33C0-5DD9-ED88-F50A6E3A8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982140"/>
            <a:ext cx="847725" cy="7928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57BB5C-538A-F845-2716-3EB02B00C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8207" y="247536"/>
            <a:ext cx="183070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862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DC14C6-DE32-B158-850D-F9C463F78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Ornamental Millet</a:t>
            </a:r>
            <a:b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8CB2DB-F6E7-5302-1D9B-AA27C719F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515" y="907930"/>
            <a:ext cx="4445271" cy="5773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17A8A2-4F6E-63C5-AC69-337A41A082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1044" b="737"/>
          <a:stretch/>
        </p:blipFill>
        <p:spPr>
          <a:xfrm>
            <a:off x="325858" y="4624113"/>
            <a:ext cx="4197858" cy="2056897"/>
          </a:xfrm>
          <a:prstGeom prst="rect">
            <a:avLst/>
          </a:prstGeom>
        </p:spPr>
      </p:pic>
      <p:pic>
        <p:nvPicPr>
          <p:cNvPr id="6" name="Picture 5" descr="A logo with a flower&#10;&#10;AI-generated content may be incorrect.">
            <a:extLst>
              <a:ext uri="{FF2B5EF4-FFF2-40B4-BE49-F238E27FC236}">
                <a16:creationId xmlns:a16="http://schemas.microsoft.com/office/drawing/2014/main" id="{674211EB-A48A-036B-F22D-795788E57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6901" y="4692581"/>
            <a:ext cx="313024" cy="2927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1F0D45-84B9-DF73-0A91-3CA61AB73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7922" y="178490"/>
            <a:ext cx="183070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33E1DC-94B5-F182-4EDF-D11897516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Syngenta</a:t>
            </a:r>
            <a:b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Families for </a:t>
            </a:r>
            <a:r>
              <a:rPr lang="en-US" sz="6100" dirty="0"/>
              <a:t>Every Season</a:t>
            </a:r>
            <a:endParaRPr lang="en-US" sz="6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AAFC89-1A49-04B8-0C81-57FF8419F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218" y="640080"/>
            <a:ext cx="5796771" cy="55504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341C08-AC6C-CEDF-A2DB-9237FFA67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58" y="6218807"/>
            <a:ext cx="2840990" cy="559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315C1A-D8D6-AF40-1D32-05366CD9C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3598" y="228600"/>
            <a:ext cx="1957672" cy="59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013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52A3EB-CEAE-C34D-8618-3D45527BA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154783F2-ED39-C644-FA7D-A0CDA13E9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5BC984-596D-9C63-3035-47E964C6E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Perennials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84ACAF93-6D5A-B7C1-DF5E-BD1FFDCE6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C924DE-9379-FB06-B749-BFDE5526E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397" y="250707"/>
            <a:ext cx="183070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9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7AECE-FDA6-A9B2-27C9-93463BDE8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Echinacea – Cone Flowers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491DB6-4E05-608C-F8C8-6E516724E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48" y="1652588"/>
            <a:ext cx="6142495" cy="3457347"/>
          </a:xfrm>
          <a:prstGeom prst="rect">
            <a:avLst/>
          </a:prstGeom>
        </p:spPr>
      </p:pic>
      <p:pic>
        <p:nvPicPr>
          <p:cNvPr id="3" name="Picture 2" descr="A close up of a logo&#10;&#10;AI-generated content may be incorrect.">
            <a:extLst>
              <a:ext uri="{FF2B5EF4-FFF2-40B4-BE49-F238E27FC236}">
                <a16:creationId xmlns:a16="http://schemas.microsoft.com/office/drawing/2014/main" id="{3F3DFDE2-A4F8-6214-D0EA-85F0A95D2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61735"/>
            <a:ext cx="2149475" cy="462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AA5BB7-89CE-BC2C-0967-5AC008033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9866" y="1736770"/>
            <a:ext cx="5832134" cy="32889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1DB62-B870-3118-864C-ADA19B16D2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8872" y="180975"/>
            <a:ext cx="183070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66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C3CF1-E12C-CB3E-C80C-AE3602BF8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34F43-8961-7F9D-BAF9-F1543C2AA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3" y="288925"/>
            <a:ext cx="11049000" cy="1325563"/>
          </a:xfrm>
        </p:spPr>
        <p:txBody>
          <a:bodyPr/>
          <a:lstStyle/>
          <a:p>
            <a:r>
              <a:rPr lang="en-US" dirty="0"/>
              <a:t>Heliopsis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B92FFA-55DA-91B6-2D0B-F590FAA1D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792" y="1683325"/>
            <a:ext cx="6960108" cy="3810945"/>
          </a:xfrm>
          <a:prstGeom prst="rect">
            <a:avLst/>
          </a:prstGeom>
        </p:spPr>
      </p:pic>
      <p:pic>
        <p:nvPicPr>
          <p:cNvPr id="5" name="Picture 4" descr="A logo with a flower&#10;&#10;AI-generated content may be incorrect.">
            <a:extLst>
              <a:ext uri="{FF2B5EF4-FFF2-40B4-BE49-F238E27FC236}">
                <a16:creationId xmlns:a16="http://schemas.microsoft.com/office/drawing/2014/main" id="{E0C238F0-4586-050D-C5DC-7925556E0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5506"/>
            <a:ext cx="882650" cy="825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620200-034C-E719-9CFB-D1542633C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9152" y="220088"/>
            <a:ext cx="183070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784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86CB0-3EFE-FED8-0CB2-064C75A2A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6781" y="268344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rgbClr val="657F14"/>
                </a:solidFill>
              </a:rPr>
              <a:t>Heuchera Heureka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4A2124-2785-5F39-9CDE-21DB9420B2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781" y="1106424"/>
            <a:ext cx="4937719" cy="3465576"/>
          </a:xfrm>
        </p:spPr>
        <p:txBody>
          <a:bodyPr>
            <a:normAutofit/>
          </a:bodyPr>
          <a:lstStyle/>
          <a:p>
            <a:r>
              <a:rPr lang="en-US" sz="2400" dirty="0"/>
              <a:t>Beneficial to hold and bulk in a larger plug, vernalization is not required. Can hold at 40F once rooted</a:t>
            </a:r>
          </a:p>
          <a:p>
            <a:r>
              <a:rPr lang="en-US" sz="2400" dirty="0"/>
              <a:t>Mix and Match for Combos</a:t>
            </a:r>
          </a:p>
          <a:p>
            <a:r>
              <a:rPr lang="en-US" sz="2400" dirty="0"/>
              <a:t>Zone 5 hardy</a:t>
            </a:r>
          </a:p>
          <a:p>
            <a:r>
              <a:rPr lang="en-US" sz="2400" dirty="0"/>
              <a:t>Heureka Medium has 5 colors, Compact has 3</a:t>
            </a:r>
          </a:p>
        </p:txBody>
      </p:sp>
      <p:pic>
        <p:nvPicPr>
          <p:cNvPr id="10" name="Picture 9" descr="A plant with green leaves and a yellow tag&#10;&#10;AI-generated content may be incorrect.">
            <a:extLst>
              <a:ext uri="{FF2B5EF4-FFF2-40B4-BE49-F238E27FC236}">
                <a16:creationId xmlns:a16="http://schemas.microsoft.com/office/drawing/2014/main" id="{8C54BF76-221A-31AF-B71C-54F13356C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2"/>
          <a:stretch/>
        </p:blipFill>
        <p:spPr>
          <a:xfrm rot="5400000">
            <a:off x="6086077" y="4024204"/>
            <a:ext cx="2456241" cy="2633245"/>
          </a:xfrm>
          <a:prstGeom prst="rect">
            <a:avLst/>
          </a:prstGeom>
        </p:spPr>
      </p:pic>
      <p:pic>
        <p:nvPicPr>
          <p:cNvPr id="12" name="Picture 11" descr="A plant with purple leaves&#10;&#10;AI-generated content may be incorrect.">
            <a:extLst>
              <a:ext uri="{FF2B5EF4-FFF2-40B4-BE49-F238E27FC236}">
                <a16:creationId xmlns:a16="http://schemas.microsoft.com/office/drawing/2014/main" id="{C6EF258C-F4EE-D77A-1B25-E4D2D0EB4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0"/>
          <a:stretch/>
        </p:blipFill>
        <p:spPr>
          <a:xfrm rot="5400000">
            <a:off x="9168339" y="4269188"/>
            <a:ext cx="2407881" cy="2191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F6F18A-D21A-3150-119C-22826796E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56405"/>
            <a:ext cx="1790700" cy="7015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A4BC97-84B8-28C2-CEB2-44BC1EDF2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502" y="1106424"/>
            <a:ext cx="3968954" cy="2711589"/>
          </a:xfrm>
          <a:prstGeom prst="rect">
            <a:avLst/>
          </a:prstGeom>
        </p:spPr>
      </p:pic>
      <p:pic>
        <p:nvPicPr>
          <p:cNvPr id="7" name="Picture 6" descr="A logo with a flower&#10;&#10;AI-generated content may be incorrect.">
            <a:extLst>
              <a:ext uri="{FF2B5EF4-FFF2-40B4-BE49-F238E27FC236}">
                <a16:creationId xmlns:a16="http://schemas.microsoft.com/office/drawing/2014/main" id="{E0C238F0-4586-050D-C5DC-7925556E0F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3083" y="2863850"/>
            <a:ext cx="604276" cy="565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EF526F-57ED-79F0-767A-DFBEA70589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5826" y="127850"/>
            <a:ext cx="183070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276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BA1AC-966D-E047-D054-8CA20DDE8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06149-BBB6-DF9F-7C17-59F61E870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3" y="288925"/>
            <a:ext cx="11049000" cy="1325563"/>
          </a:xfrm>
        </p:spPr>
        <p:txBody>
          <a:bodyPr/>
          <a:lstStyle/>
          <a:p>
            <a:r>
              <a:rPr lang="en-US" dirty="0"/>
              <a:t>Leucanthemum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BD150F-1D9A-A9B0-AFD6-F01FB0B11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770" y="1682668"/>
            <a:ext cx="4083260" cy="31688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0D2C24-407B-AB4F-B42D-B514F6B5C4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523" b="34714"/>
          <a:stretch/>
        </p:blipFill>
        <p:spPr>
          <a:xfrm>
            <a:off x="5983374" y="2203704"/>
            <a:ext cx="4526487" cy="2231135"/>
          </a:xfrm>
          <a:prstGeom prst="rect">
            <a:avLst/>
          </a:prstGeom>
        </p:spPr>
      </p:pic>
      <p:pic>
        <p:nvPicPr>
          <p:cNvPr id="8" name="Picture 7" descr="A logo with a flower&#10;&#10;AI-generated content may be incorrect.">
            <a:extLst>
              <a:ext uri="{FF2B5EF4-FFF2-40B4-BE49-F238E27FC236}">
                <a16:creationId xmlns:a16="http://schemas.microsoft.com/office/drawing/2014/main" id="{E0C238F0-4586-050D-C5DC-7925556E0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32" y="6032500"/>
            <a:ext cx="882650" cy="825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26E90E-2A03-E089-BA42-A27F9A303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9152" y="95188"/>
            <a:ext cx="183070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347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8D4D5-8B04-D069-1361-DA2438B99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3" y="288925"/>
            <a:ext cx="11049000" cy="1325563"/>
          </a:xfrm>
        </p:spPr>
        <p:txBody>
          <a:bodyPr/>
          <a:lstStyle/>
          <a:p>
            <a:r>
              <a:rPr lang="en-US" dirty="0"/>
              <a:t>Sedum Autumn Joy and other Sedum spectabile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7D2B67-8813-B245-BA84-50BAE4264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212" y="1447693"/>
            <a:ext cx="5874645" cy="3220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554901-618D-ADAC-EA16-27D211DB2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00" y="1254013"/>
            <a:ext cx="4989397" cy="56398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58D367-91B1-6468-2488-137B288478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7682"/>
          <a:stretch/>
        </p:blipFill>
        <p:spPr>
          <a:xfrm>
            <a:off x="6045212" y="4668013"/>
            <a:ext cx="5956494" cy="742294"/>
          </a:xfrm>
          <a:prstGeom prst="rect">
            <a:avLst/>
          </a:prstGeom>
        </p:spPr>
      </p:pic>
      <p:pic>
        <p:nvPicPr>
          <p:cNvPr id="9" name="Picture 8" descr="A close up of a logo&#10;&#10;AI-generated content may be incorrect.">
            <a:extLst>
              <a:ext uri="{FF2B5EF4-FFF2-40B4-BE49-F238E27FC236}">
                <a16:creationId xmlns:a16="http://schemas.microsoft.com/office/drawing/2014/main" id="{D7720741-B8FC-4E0D-93B8-A25CC36A6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019800"/>
            <a:ext cx="2530475" cy="549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A6D73E-BA99-5287-0578-C1B20C66F9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0340" y="152949"/>
            <a:ext cx="183070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492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ABB64-1BBD-BDF2-8E95-DBDC08B7F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Summer/Fall Catalog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E1DAA-100B-CF17-F922-FB3C59975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https://dgiprop.com/wp-content/uploads/2024/10/DGI-2025-Summer-Fall-Catalog-Final-for-website-10-28.pdf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2025 Mast Young Plants Mum Catalog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2025-Plantpeddler-Second-Season-Catalog.pdf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5"/>
              </a:rPr>
              <a:t>SFW_24_Online</a:t>
            </a:r>
            <a:r>
              <a:rPr lang="en-US" dirty="0"/>
              <a:t> – Lucas finished for summer fall for 2024 but helpful for options</a:t>
            </a:r>
          </a:p>
        </p:txBody>
      </p:sp>
    </p:spTree>
    <p:extLst>
      <p:ext uri="{BB962C8B-B14F-4D97-AF65-F5344CB8AC3E}">
        <p14:creationId xmlns:p14="http://schemas.microsoft.com/office/powerpoint/2010/main" val="2538859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E7CC4F-DE12-DD20-DBF2-9F35046FD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75D53B-0CF6-1184-5671-B6FEAE5D2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926" y="500367"/>
            <a:ext cx="5005425" cy="58887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41CCB2-8D10-FA2E-6975-8E2E90DE8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349" y="679267"/>
            <a:ext cx="3951913" cy="56055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BC577D-4C75-503B-6810-7F190D217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07" y="6228044"/>
            <a:ext cx="1716485" cy="6299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D3D651-5955-39E3-C23D-5196D88E4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0775" y="108605"/>
            <a:ext cx="1891338" cy="57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61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F942A4-8A0E-C808-53AE-B54B34AAB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255095" cy="35735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Multi-species Mum  Combos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F18AEE-AB0B-4919-3B42-D88C49C68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305010"/>
            <a:ext cx="7214616" cy="42205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341C08-AC6C-CEDF-A2DB-9237FFA67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99732"/>
            <a:ext cx="2409825" cy="4744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0EDF4B-0E0A-BB89-EAA4-E0EC61EB8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9413" y="152654"/>
            <a:ext cx="2019547" cy="60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97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333DA3-7058-2526-78E3-012168231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anchor="ctr">
            <a:normAutofit/>
          </a:bodyPr>
          <a:lstStyle/>
          <a:p>
            <a:r>
              <a:rPr lang="en-US" sz="3700"/>
              <a:t>Kwik Kombos for Summer/Fall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212802C-A784-44EB-9164-8597AF9C1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502920"/>
            <a:ext cx="6894576" cy="1463040"/>
          </a:xfrm>
        </p:spPr>
        <p:txBody>
          <a:bodyPr anchor="ctr">
            <a:normAutofit/>
          </a:bodyPr>
          <a:lstStyle/>
          <a:p>
            <a:r>
              <a:rPr lang="en-US" sz="2200" dirty="0"/>
              <a:t>Heat Loving Combinations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6D3743-D965-346E-F941-77772AA30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" y="3122904"/>
            <a:ext cx="10917936" cy="27021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341C08-AC6C-CEDF-A2DB-9237FFA67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00775"/>
            <a:ext cx="2418829" cy="476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96334B-66E6-B619-FA35-AD53F0A06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8609" y="752474"/>
            <a:ext cx="2029789" cy="21872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AD7BAC-F0F4-1F43-3B3E-BB1929A6F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0982" y="152653"/>
            <a:ext cx="1987978" cy="59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61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AC9CF238-B2F6-EFE2-2CF2-63233C523A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2064"/>
          <a:stretch/>
        </p:blipFill>
        <p:spPr>
          <a:xfrm>
            <a:off x="3123331" y="643466"/>
            <a:ext cx="5945337" cy="5571067"/>
          </a:xfrm>
          <a:prstGeom prst="rect">
            <a:avLst/>
          </a:prstGeom>
        </p:spPr>
      </p:pic>
      <p:pic>
        <p:nvPicPr>
          <p:cNvPr id="5" name="Picture 4" descr="A close up of a logo&#10;&#10;AI-generated content may be incorrect.">
            <a:extLst>
              <a:ext uri="{FF2B5EF4-FFF2-40B4-BE49-F238E27FC236}">
                <a16:creationId xmlns:a16="http://schemas.microsoft.com/office/drawing/2014/main" id="{CFE53365-B202-0E30-A8CA-9AD01337D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1" y="6143626"/>
            <a:ext cx="2281816" cy="495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68A448-A466-AE89-E7B3-1D804CFF3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0982" y="152653"/>
            <a:ext cx="1987978" cy="59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15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551964-6B43-34F6-1BE0-D69D9A87A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879577-BF6E-1D52-9E62-4661B95C5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0982" y="152653"/>
            <a:ext cx="1987978" cy="5998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5F4388-4831-24E0-7FA1-18A97B0374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9540"/>
          <a:stretch/>
        </p:blipFill>
        <p:spPr>
          <a:xfrm>
            <a:off x="544387" y="1971675"/>
            <a:ext cx="5393796" cy="2862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5450F7-EBBC-2FBD-6A15-18BF499BC4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75" b="40315"/>
          <a:stretch/>
        </p:blipFill>
        <p:spPr>
          <a:xfrm>
            <a:off x="6253817" y="1626714"/>
            <a:ext cx="5294715" cy="3604572"/>
          </a:xfrm>
          <a:prstGeom prst="rect">
            <a:avLst/>
          </a:prstGeom>
        </p:spPr>
      </p:pic>
      <p:pic>
        <p:nvPicPr>
          <p:cNvPr id="7" name="Picture 6" descr="A white and black logo&#10;&#10;AI-generated content may be incorrect.">
            <a:extLst>
              <a:ext uri="{FF2B5EF4-FFF2-40B4-BE49-F238E27FC236}">
                <a16:creationId xmlns:a16="http://schemas.microsoft.com/office/drawing/2014/main" id="{765140AD-D52F-EC9C-48E9-3AE906489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7" y="5888574"/>
            <a:ext cx="851951" cy="82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26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Health Fitness 16x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lth and fitness presentation (widescreen).potx" id="{ABFD658B-2256-413B-9244-0F977A0B2D12}" vid="{E4CB021D-C859-4C82-BDBB-2F2FACCF0D80}"/>
    </a:ext>
  </a:extLst>
</a:theme>
</file>

<file path=ppt/theme/theme3.xml><?xml version="1.0" encoding="utf-8"?>
<a:theme xmlns:a="http://schemas.openxmlformats.org/drawingml/2006/main" name="1_Health Fitness 16x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lth and fitness presentation (widescreen).potx" id="{ABFD658B-2256-413B-9244-0F977A0B2D12}" vid="{E4CB021D-C859-4C82-BDBB-2F2FACCF0D8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1988</TotalTime>
  <Words>390</Words>
  <Application>Microsoft Office PowerPoint</Application>
  <PresentationFormat>Widescreen</PresentationFormat>
  <Paragraphs>73</Paragraphs>
  <Slides>46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Aptos</vt:lpstr>
      <vt:lpstr>Aptos Display</vt:lpstr>
      <vt:lpstr>Arial</vt:lpstr>
      <vt:lpstr>Calibri</vt:lpstr>
      <vt:lpstr>Calibri Light</vt:lpstr>
      <vt:lpstr>Office Theme</vt:lpstr>
      <vt:lpstr>Health Fitness 16x9</vt:lpstr>
      <vt:lpstr>1_Health Fitness 16x9</vt:lpstr>
      <vt:lpstr>Griffin Greenhouse Supplies 2025  Fall Companion Plants</vt:lpstr>
      <vt:lpstr>Fall Combination Planters</vt:lpstr>
      <vt:lpstr>MUMS Syngenta Combos</vt:lpstr>
      <vt:lpstr>Syngenta Families for Every Season</vt:lpstr>
      <vt:lpstr>PowerPoint Presentation</vt:lpstr>
      <vt:lpstr>Multi-species Mum  Combos</vt:lpstr>
      <vt:lpstr>Kwik Kombos for Summer/Fall</vt:lpstr>
      <vt:lpstr>PowerPoint Presentation</vt:lpstr>
      <vt:lpstr>PowerPoint Presentation</vt:lpstr>
      <vt:lpstr>PowerPoint Presentation</vt:lpstr>
      <vt:lpstr>Annuals</vt:lpstr>
      <vt:lpstr>PowerPoint Presentation</vt:lpstr>
      <vt:lpstr>Celosia</vt:lpstr>
      <vt:lpstr>PowerPoint Presentation</vt:lpstr>
      <vt:lpstr>Ornamental Cabbage &amp; Kale, </vt:lpstr>
      <vt:lpstr>Ornamental Peppers</vt:lpstr>
      <vt:lpstr>Ornamental Peppers Growing Info</vt:lpstr>
      <vt:lpstr>Ornamental Peppers– Growing Info</vt:lpstr>
      <vt:lpstr>Petchoa, Petunia or Calibrachoa in Fall Colors</vt:lpstr>
      <vt:lpstr>PowerPoint Presentation</vt:lpstr>
      <vt:lpstr>PowerPoint Presentation</vt:lpstr>
      <vt:lpstr>Rudbeckia Sunbeckia</vt:lpstr>
      <vt:lpstr>PowerPoint Presentation</vt:lpstr>
      <vt:lpstr>Rudbeckia Hirta</vt:lpstr>
      <vt:lpstr>Helianthus Sunfinity</vt:lpstr>
      <vt:lpstr>PowerPoint Presentation</vt:lpstr>
      <vt:lpstr>Sunflowers/ Helianthus</vt:lpstr>
      <vt:lpstr>PowerPoint Presentation</vt:lpstr>
      <vt:lpstr>PowerPoint Presentation</vt:lpstr>
      <vt:lpstr>Pansy Matrix® for Fall</vt:lpstr>
      <vt:lpstr>Cool Wave Pansy</vt:lpstr>
      <vt:lpstr>Top Wave Pansy</vt:lpstr>
      <vt:lpstr>Pansies for Fall </vt:lpstr>
      <vt:lpstr>Snapdragons</vt:lpstr>
      <vt:lpstr>PowerPoint Presentation</vt:lpstr>
      <vt:lpstr>Grasses &amp; Millet</vt:lpstr>
      <vt:lpstr>Pennisetum Rubrum</vt:lpstr>
      <vt:lpstr>Grasses </vt:lpstr>
      <vt:lpstr>Ornamental Millet </vt:lpstr>
      <vt:lpstr>Perennials</vt:lpstr>
      <vt:lpstr>Echinacea – Cone Flowers</vt:lpstr>
      <vt:lpstr>Heliopsis</vt:lpstr>
      <vt:lpstr>PowerPoint Presentation</vt:lpstr>
      <vt:lpstr>Leucanthemum</vt:lpstr>
      <vt:lpstr>Sedum Autumn Joy and other Sedum spectabile</vt:lpstr>
      <vt:lpstr>Summer/Fall Catalog Links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Cynthia Drumgool</dc:creator>
  <cp:lastModifiedBy>Alexandra Zavala</cp:lastModifiedBy>
  <cp:revision>6</cp:revision>
  <dcterms:created xsi:type="dcterms:W3CDTF">2025-05-16T12:50:55Z</dcterms:created>
  <dcterms:modified xsi:type="dcterms:W3CDTF">2025-06-25T19:34:36Z</dcterms:modified>
</cp:coreProperties>
</file>